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9" r:id="rId5"/>
    <p:sldId id="257" r:id="rId6"/>
  </p:sldIdLst>
  <p:sldSz cx="6858000" cy="9144000" type="letter"/>
  <p:notesSz cx="6858000" cy="9240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530"/>
    <a:srgbClr val="002B45"/>
    <a:srgbClr val="FFD52B"/>
    <a:srgbClr val="FEC200"/>
    <a:srgbClr val="EDC87E"/>
    <a:srgbClr val="FF0000"/>
    <a:srgbClr val="0000FF"/>
    <a:srgbClr val="FF0066"/>
    <a:srgbClr val="FFFF66"/>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28" autoAdjust="0"/>
    <p:restoredTop sz="93979" autoAdjust="0"/>
  </p:normalViewPr>
  <p:slideViewPr>
    <p:cSldViewPr snapToGrid="0">
      <p:cViewPr>
        <p:scale>
          <a:sx n="100" d="100"/>
          <a:sy n="100" d="100"/>
        </p:scale>
        <p:origin x="-164" y="1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3647"/>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884614" y="0"/>
            <a:ext cx="2971800" cy="463647"/>
          </a:xfrm>
          <a:prstGeom prst="rect">
            <a:avLst/>
          </a:prstGeom>
        </p:spPr>
        <p:txBody>
          <a:bodyPr vert="horz" lIns="92492" tIns="46246" rIns="92492" bIns="46246" rtlCol="0"/>
          <a:lstStyle>
            <a:lvl1pPr algn="r">
              <a:defRPr sz="1200"/>
            </a:lvl1pPr>
          </a:lstStyle>
          <a:p>
            <a:fld id="{65E0C8F1-D2CA-4C07-B591-7CD1A8914A71}" type="datetimeFigureOut">
              <a:rPr lang="en-US" smtClean="0"/>
              <a:t>10-Jun-22</a:t>
            </a:fld>
            <a:endParaRPr lang="en-US" dirty="0"/>
          </a:p>
        </p:txBody>
      </p:sp>
      <p:sp>
        <p:nvSpPr>
          <p:cNvPr id="4" name="Slide Image Placeholder 3"/>
          <p:cNvSpPr>
            <a:spLocks noGrp="1" noRot="1" noChangeAspect="1"/>
          </p:cNvSpPr>
          <p:nvPr>
            <p:ph type="sldImg" idx="2"/>
          </p:nvPr>
        </p:nvSpPr>
        <p:spPr>
          <a:xfrm>
            <a:off x="2260600" y="1154113"/>
            <a:ext cx="2336800" cy="3119437"/>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85800" y="4447154"/>
            <a:ext cx="5486400" cy="3638580"/>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7194"/>
            <a:ext cx="2971800" cy="463646"/>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4" y="8777194"/>
            <a:ext cx="2971800" cy="463646"/>
          </a:xfrm>
          <a:prstGeom prst="rect">
            <a:avLst/>
          </a:prstGeom>
        </p:spPr>
        <p:txBody>
          <a:bodyPr vert="horz" lIns="92492" tIns="46246" rIns="92492" bIns="46246" rtlCol="0" anchor="b"/>
          <a:lstStyle>
            <a:lvl1pPr algn="r">
              <a:defRPr sz="1200"/>
            </a:lvl1pPr>
          </a:lstStyle>
          <a:p>
            <a:fld id="{ABAD47E3-AA0E-483A-84F8-304B7D5C9FFE}" type="slidenum">
              <a:rPr lang="en-US" smtClean="0"/>
              <a:t>‹#›</a:t>
            </a:fld>
            <a:endParaRPr lang="en-US" dirty="0"/>
          </a:p>
        </p:txBody>
      </p:sp>
    </p:spTree>
    <p:extLst>
      <p:ext uri="{BB962C8B-B14F-4D97-AF65-F5344CB8AC3E}">
        <p14:creationId xmlns:p14="http://schemas.microsoft.com/office/powerpoint/2010/main" val="3688574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AD47E3-AA0E-483A-84F8-304B7D5C9FFE}" type="slidenum">
              <a:rPr lang="en-US" smtClean="0"/>
              <a:t>1</a:t>
            </a:fld>
            <a:endParaRPr lang="en-US" dirty="0"/>
          </a:p>
        </p:txBody>
      </p:sp>
    </p:spTree>
    <p:extLst>
      <p:ext uri="{BB962C8B-B14F-4D97-AF65-F5344CB8AC3E}">
        <p14:creationId xmlns:p14="http://schemas.microsoft.com/office/powerpoint/2010/main" val="26819261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AD47E3-AA0E-483A-84F8-304B7D5C9FFE}" type="slidenum">
              <a:rPr lang="en-US" smtClean="0"/>
              <a:t>2</a:t>
            </a:fld>
            <a:endParaRPr lang="en-US" dirty="0"/>
          </a:p>
        </p:txBody>
      </p:sp>
    </p:spTree>
    <p:extLst>
      <p:ext uri="{BB962C8B-B14F-4D97-AF65-F5344CB8AC3E}">
        <p14:creationId xmlns:p14="http://schemas.microsoft.com/office/powerpoint/2010/main" val="1946429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5C78CAC-8069-4229-BD2E-0B23D38792FE}" type="datetime1">
              <a:rPr lang="en-US" smtClean="0"/>
              <a:t>10-Jun-22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260706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6490B6-9C63-4426-8942-2D3B7839C274}" type="datetime1">
              <a:rPr lang="en-US" smtClean="0"/>
              <a:t>10-Jun-22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2480820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97CC55-EF13-4451-B511-DE932CDF1BB8}" type="datetime1">
              <a:rPr lang="en-US" smtClean="0"/>
              <a:t>10-Jun-22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1366941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7D54D8-AA0C-4E63-8430-683A9ADD0965}" type="datetime1">
              <a:rPr lang="en-US" smtClean="0"/>
              <a:t>10-Jun-22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931516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8DAF0B-FC82-4776-ABD1-83669CF205AA}" type="datetime1">
              <a:rPr lang="en-US" smtClean="0"/>
              <a:t>10-Jun-22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3195168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16840B-C047-4D5F-9E64-5A492050771A}" type="datetime1">
              <a:rPr lang="en-US" smtClean="0"/>
              <a:t>10-Jun-22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4021533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031BDC7-5889-4A18-85A1-D6B9BF8DE17E}" type="datetime1">
              <a:rPr lang="en-US" smtClean="0"/>
              <a:t>10-Jun-22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3303010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FD23C15-AC6B-43A9-84A6-4F7C059D3199}" type="datetime1">
              <a:rPr lang="en-US" smtClean="0"/>
              <a:t>10-Jun-22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1578391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E13DD9-BDB7-4F2A-8C17-9D7FCE5C66CF}" type="datetime1">
              <a:rPr lang="en-US" smtClean="0"/>
              <a:t>10-Jun-22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732766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C05C7A-4612-451F-8172-EAD723967E32}" type="datetime1">
              <a:rPr lang="en-US" smtClean="0"/>
              <a:t>10-Jun-22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890272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5A8D10D-E77E-4478-AB56-51535E63CD75}" type="datetime1">
              <a:rPr lang="en-US" smtClean="0"/>
              <a:t>10-Jun-22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804588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D653D325-FC94-4D32-A026-5845F629B39D}" type="datetime1">
              <a:rPr lang="en-US" smtClean="0"/>
              <a:t>10-Jun-22</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DFE85BAB-4C87-4F11-9A7B-655E9E82402F}" type="slidenum">
              <a:rPr lang="en-US" smtClean="0"/>
              <a:t>‹#›</a:t>
            </a:fld>
            <a:endParaRPr lang="en-US" dirty="0"/>
          </a:p>
        </p:txBody>
      </p:sp>
    </p:spTree>
    <p:extLst>
      <p:ext uri="{BB962C8B-B14F-4D97-AF65-F5344CB8AC3E}">
        <p14:creationId xmlns:p14="http://schemas.microsoft.com/office/powerpoint/2010/main" val="17395965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175" y="61336"/>
            <a:ext cx="1005200" cy="716243"/>
          </a:xfrm>
          <a:prstGeom prst="rect">
            <a:avLst/>
          </a:prstGeom>
        </p:spPr>
      </p:pic>
      <p:sp>
        <p:nvSpPr>
          <p:cNvPr id="17" name="TextBox 16"/>
          <p:cNvSpPr txBox="1"/>
          <p:nvPr/>
        </p:nvSpPr>
        <p:spPr>
          <a:xfrm>
            <a:off x="-301625" y="213680"/>
            <a:ext cx="6858000" cy="769441"/>
          </a:xfrm>
          <a:prstGeom prst="rect">
            <a:avLst/>
          </a:prstGeom>
          <a:noFill/>
        </p:spPr>
        <p:txBody>
          <a:bodyPr wrap="square" rtlCol="0">
            <a:spAutoFit/>
          </a:bodyPr>
          <a:lstStyle/>
          <a:p>
            <a:pPr algn="ctr"/>
            <a:r>
              <a:rPr lang="en-US" sz="4400" dirty="0">
                <a:latin typeface="Elephant" panose="02020904090505020303" pitchFamily="18" charset="0"/>
              </a:rPr>
              <a:t>IG UPDATE</a:t>
            </a:r>
          </a:p>
        </p:txBody>
      </p:sp>
      <p:sp>
        <p:nvSpPr>
          <p:cNvPr id="21" name="TextBox 20"/>
          <p:cNvSpPr txBox="1"/>
          <p:nvPr/>
        </p:nvSpPr>
        <p:spPr>
          <a:xfrm>
            <a:off x="1061085" y="-8629"/>
            <a:ext cx="2560320" cy="440120"/>
          </a:xfrm>
          <a:prstGeom prst="rect">
            <a:avLst/>
          </a:prstGeom>
          <a:noFill/>
        </p:spPr>
        <p:txBody>
          <a:bodyPr wrap="square" rtlCol="0">
            <a:spAutoFit/>
          </a:bodyPr>
          <a:lstStyle/>
          <a:p>
            <a:r>
              <a:rPr lang="en-US" sz="2270" dirty="0">
                <a:latin typeface="Elephant" panose="02020904090505020303" pitchFamily="18" charset="0"/>
              </a:rPr>
              <a:t>THE</a:t>
            </a:r>
          </a:p>
        </p:txBody>
      </p:sp>
      <p:sp>
        <p:nvSpPr>
          <p:cNvPr id="23" name="TextBox 22"/>
          <p:cNvSpPr txBox="1">
            <a:spLocks/>
          </p:cNvSpPr>
          <p:nvPr/>
        </p:nvSpPr>
        <p:spPr>
          <a:xfrm>
            <a:off x="90175" y="1869743"/>
            <a:ext cx="6458251" cy="7220469"/>
          </a:xfrm>
          <a:prstGeom prst="rect">
            <a:avLst/>
          </a:prstGeom>
          <a:noFill/>
        </p:spPr>
        <p:txBody>
          <a:bodyPr wrap="square" numCol="3" spcCol="91440" rtlCol="0">
            <a:noAutofit/>
          </a:bodyPr>
          <a:lstStyle/>
          <a:p>
            <a:pPr indent="91440"/>
            <a:r>
              <a:rPr lang="en-US" sz="1000" dirty="0" smtClean="0">
                <a:latin typeface="Times New Roman" panose="02020603050405020304" pitchFamily="18" charset="0"/>
                <a:cs typeface="Times New Roman" panose="02020603050405020304" pitchFamily="18" charset="0"/>
              </a:rPr>
              <a:t>While the Department of Defense encourages Soldiers and DA Civilians to carry out their obligations of citizenship, there are several policies that provide left and right limits on participation in political activities, including DOD Directive 1344.10, AR 600-20, and the Hatch Act. </a:t>
            </a:r>
            <a:endParaRPr lang="en-US" sz="1000" dirty="0">
              <a:latin typeface="Times New Roman" panose="02020603050405020304" pitchFamily="18" charset="0"/>
              <a:cs typeface="Times New Roman" panose="02020603050405020304" pitchFamily="18" charset="0"/>
            </a:endParaRPr>
          </a:p>
          <a:p>
            <a:endParaRPr lang="en-US" sz="1000" b="1" u="sng" dirty="0" smtClean="0">
              <a:latin typeface="Times New Roman" panose="02020603050405020304" pitchFamily="18" charset="0"/>
              <a:cs typeface="Times New Roman" panose="02020603050405020304" pitchFamily="18" charset="0"/>
            </a:endParaRPr>
          </a:p>
          <a:p>
            <a:r>
              <a:rPr lang="en-US" sz="1000" b="1" u="sng" dirty="0" smtClean="0">
                <a:latin typeface="Times New Roman" panose="02020603050405020304" pitchFamily="18" charset="0"/>
                <a:cs typeface="Times New Roman" panose="02020603050405020304" pitchFamily="18" charset="0"/>
              </a:rPr>
              <a:t>Soldiers may engage in the following activities: </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R</a:t>
            </a:r>
            <a:r>
              <a:rPr lang="en-US" sz="1000" dirty="0" smtClean="0">
                <a:latin typeface="Times New Roman" panose="02020603050405020304" pitchFamily="18" charset="0"/>
                <a:cs typeface="Times New Roman" panose="02020603050405020304" pitchFamily="18" charset="0"/>
              </a:rPr>
              <a:t>egister, vote, and express opinions on political candidates and issues, but not while on duty, in uniform, or by speaking on behalf of the armed forces. </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W</a:t>
            </a:r>
            <a:r>
              <a:rPr lang="en-US" sz="1000" dirty="0" smtClean="0">
                <a:latin typeface="Times New Roman" panose="02020603050405020304" pitchFamily="18" charset="0"/>
                <a:cs typeface="Times New Roman" panose="02020603050405020304" pitchFamily="18" charset="0"/>
              </a:rPr>
              <a:t>rite letters to the editor of a newspaper expressing personal views on political issues/concerns.</a:t>
            </a:r>
          </a:p>
          <a:p>
            <a:pPr marL="341313" lvl="1" indent="-171450">
              <a:buFont typeface="Courier New" panose="02070309020205020404" pitchFamily="49" charset="0"/>
              <a:buChar char="o"/>
            </a:pPr>
            <a:r>
              <a:rPr lang="en-US" sz="1000" dirty="0" smtClean="0">
                <a:latin typeface="Times New Roman" panose="02020603050405020304" pitchFamily="18" charset="0"/>
                <a:cs typeface="Times New Roman" panose="02020603050405020304" pitchFamily="18" charset="0"/>
              </a:rPr>
              <a:t>Letters cannot be part of an organized letter-writing campaign or solicitation of votes for or against a political party, partisan cause, or candidate.</a:t>
            </a:r>
          </a:p>
          <a:p>
            <a:pPr marL="341313" lvl="1" indent="-171450">
              <a:buFont typeface="Courier New" panose="02070309020205020404" pitchFamily="49" charset="0"/>
              <a:buChar char="o"/>
            </a:pPr>
            <a:r>
              <a:rPr lang="en-US" sz="1000" dirty="0" smtClean="0">
                <a:latin typeface="Times New Roman" panose="02020603050405020304" pitchFamily="18" charset="0"/>
                <a:cs typeface="Times New Roman" panose="02020603050405020304" pitchFamily="18" charset="0"/>
              </a:rPr>
              <a:t>Letters must clearly state that the views are those of the individual and not DOD/U.S. Army.</a:t>
            </a:r>
          </a:p>
          <a:p>
            <a:pPr marL="341313" lvl="1" indent="-171450">
              <a:buFont typeface="Courier New" panose="02070309020205020404" pitchFamily="49" charset="0"/>
              <a:buChar char="o"/>
            </a:pPr>
            <a:r>
              <a:rPr lang="en-US" sz="1000" dirty="0" smtClean="0">
                <a:latin typeface="Times New Roman" panose="02020603050405020304" pitchFamily="18" charset="0"/>
                <a:cs typeface="Times New Roman" panose="02020603050405020304" pitchFamily="18" charset="0"/>
              </a:rPr>
              <a:t>Display a political bumper sticker on his/her private vehicle. </a:t>
            </a:r>
          </a:p>
          <a:p>
            <a:pPr marL="171450" lvl="1"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M</a:t>
            </a:r>
            <a:r>
              <a:rPr lang="en-US" sz="1000" dirty="0" smtClean="0">
                <a:latin typeface="Times New Roman" panose="02020603050405020304" pitchFamily="18" charset="0"/>
                <a:cs typeface="Times New Roman" panose="02020603050405020304" pitchFamily="18" charset="0"/>
              </a:rPr>
              <a:t>ake monetary contributions to a political campaign or organization. </a:t>
            </a:r>
          </a:p>
          <a:p>
            <a:pPr marL="171450" lvl="1"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A</a:t>
            </a:r>
            <a:r>
              <a:rPr lang="en-US" sz="1000" dirty="0" smtClean="0">
                <a:latin typeface="Times New Roman" panose="02020603050405020304" pitchFamily="18" charset="0"/>
                <a:cs typeface="Times New Roman" panose="02020603050405020304" pitchFamily="18" charset="0"/>
              </a:rPr>
              <a:t>ttend political meetings, rallies, debates, conventions, or activities (only as a spectator, and </a:t>
            </a:r>
            <a:r>
              <a:rPr lang="en-US" sz="1000" u="sng" dirty="0" smtClean="0">
                <a:latin typeface="Times New Roman" panose="02020603050405020304" pitchFamily="18" charset="0"/>
                <a:cs typeface="Times New Roman" panose="02020603050405020304" pitchFamily="18" charset="0"/>
              </a:rPr>
              <a:t>never</a:t>
            </a:r>
            <a:r>
              <a:rPr lang="en-US" sz="1000" dirty="0" smtClean="0">
                <a:latin typeface="Times New Roman" panose="02020603050405020304" pitchFamily="18" charset="0"/>
                <a:cs typeface="Times New Roman" panose="02020603050405020304" pitchFamily="18" charset="0"/>
              </a:rPr>
              <a:t> in uniform).</a:t>
            </a:r>
          </a:p>
          <a:p>
            <a:endParaRPr lang="en-US" sz="1000" b="1" u="sng" dirty="0" smtClean="0">
              <a:latin typeface="Times New Roman" panose="02020603050405020304" pitchFamily="18" charset="0"/>
              <a:cs typeface="Times New Roman" panose="02020603050405020304" pitchFamily="18" charset="0"/>
            </a:endParaRPr>
          </a:p>
          <a:p>
            <a:r>
              <a:rPr lang="en-US" sz="1000" b="1" u="sng" dirty="0" smtClean="0">
                <a:latin typeface="Times New Roman" panose="02020603050405020304" pitchFamily="18" charset="0"/>
                <a:cs typeface="Times New Roman" panose="02020603050405020304" pitchFamily="18" charset="0"/>
              </a:rPr>
              <a:t>Soldiers shall not engage in the following activities:</a:t>
            </a:r>
          </a:p>
          <a:p>
            <a:pPr marL="171450" indent="-171450">
              <a:buFont typeface="Arial" panose="020B0604020202020204" pitchFamily="34" charset="0"/>
              <a:buChar char="•"/>
            </a:pPr>
            <a:r>
              <a:rPr lang="en-US" sz="1000" dirty="0" smtClean="0">
                <a:latin typeface="Times New Roman" panose="02020603050405020304" pitchFamily="18" charset="0"/>
                <a:cs typeface="Times New Roman" panose="02020603050405020304" pitchFamily="18" charset="0"/>
              </a:rPr>
              <a:t>Speak before a partisan political gathering.</a:t>
            </a:r>
          </a:p>
          <a:p>
            <a:pPr marL="171450" indent="-171450">
              <a:buFont typeface="Arial" panose="020B0604020202020204" pitchFamily="34" charset="0"/>
              <a:buChar char="•"/>
            </a:pPr>
            <a:r>
              <a:rPr lang="en-US" sz="1000" dirty="0" smtClean="0">
                <a:latin typeface="Times New Roman" panose="02020603050405020304" pitchFamily="18" charset="0"/>
                <a:cs typeface="Times New Roman" panose="02020603050405020304" pitchFamily="18" charset="0"/>
              </a:rPr>
              <a:t>Serve in any official capacity with a partisan political club.</a:t>
            </a:r>
          </a:p>
          <a:p>
            <a:endParaRPr lang="en-US" sz="1000" b="1" u="sng" dirty="0" smtClean="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smtClean="0">
              <a:latin typeface="Times New Roman" panose="02020603050405020304" pitchFamily="18" charset="0"/>
              <a:cs typeface="Times New Roman" panose="02020603050405020304" pitchFamily="18" charset="0"/>
            </a:endParaRPr>
          </a:p>
          <a:p>
            <a:r>
              <a:rPr lang="en-US" sz="1000" b="1" u="sng" dirty="0" smtClean="0">
                <a:latin typeface="Times New Roman" panose="02020603050405020304" pitchFamily="18" charset="0"/>
                <a:cs typeface="Times New Roman" panose="02020603050405020304" pitchFamily="18" charset="0"/>
              </a:rPr>
              <a:t>Restrictions for U.S Army Reserve (USAR)/Army National Guard (ARNG) Soldiers:</a:t>
            </a:r>
          </a:p>
          <a:p>
            <a:pPr marL="171450" indent="-171450">
              <a:buFont typeface="Arial" panose="020B0604020202020204" pitchFamily="34" charset="0"/>
              <a:buChar char="•"/>
            </a:pPr>
            <a:r>
              <a:rPr lang="en-US" sz="1000" dirty="0" smtClean="0">
                <a:latin typeface="Times New Roman" panose="02020603050405020304" pitchFamily="18" charset="0"/>
                <a:cs typeface="Times New Roman" panose="02020603050405020304" pitchFamily="18" charset="0"/>
              </a:rPr>
              <a:t>USAR/ARNG Soldiers (not on active duty) may run for political office, and include or permit the inclusion of their current or former specific duty, title, or position, or photographs in uniform, when displayed with other non-military biographical details.</a:t>
            </a:r>
          </a:p>
          <a:p>
            <a:pPr marL="171450" indent="-171450">
              <a:buFont typeface="Arial" panose="020B0604020202020204" pitchFamily="34" charset="0"/>
              <a:buChar char="•"/>
            </a:pPr>
            <a:r>
              <a:rPr lang="en-US" sz="1000" dirty="0" smtClean="0">
                <a:latin typeface="Times New Roman" panose="02020603050405020304" pitchFamily="18" charset="0"/>
                <a:cs typeface="Times New Roman" panose="02020603050405020304" pitchFamily="18" charset="0"/>
              </a:rPr>
              <a:t>A USAR Soldier (not on active duty) may not, in campaign literature, websites, social media, and advertising use photographs of themselves in uniform as their primary graphic representation. </a:t>
            </a:r>
          </a:p>
          <a:p>
            <a:pPr marL="171450" indent="-171450">
              <a:buFont typeface="Arial" panose="020B0604020202020204" pitchFamily="34" charset="0"/>
              <a:buChar char="•"/>
            </a:pPr>
            <a:r>
              <a:rPr lang="en-US" sz="1000" dirty="0" smtClean="0">
                <a:latin typeface="Times New Roman" panose="02020603050405020304" pitchFamily="18" charset="0"/>
                <a:cs typeface="Times New Roman" panose="02020603050405020304" pitchFamily="18" charset="0"/>
              </a:rPr>
              <a:t>Any information about their military affiliation must also include a disclaimer that the information/photographs do not imply DOD/Army endorsement. </a:t>
            </a:r>
          </a:p>
          <a:p>
            <a:endParaRPr lang="en-US" sz="1000" b="1" u="sng" dirty="0" smtClean="0">
              <a:latin typeface="Times New Roman" panose="02020603050405020304" pitchFamily="18" charset="0"/>
              <a:cs typeface="Times New Roman" panose="02020603050405020304" pitchFamily="18" charset="0"/>
            </a:endParaRPr>
          </a:p>
          <a:p>
            <a:r>
              <a:rPr lang="en-US" sz="1000" b="1" u="sng" dirty="0" smtClean="0">
                <a:latin typeface="Times New Roman" panose="02020603050405020304" pitchFamily="18" charset="0"/>
                <a:cs typeface="Times New Roman" panose="02020603050405020304" pitchFamily="18" charset="0"/>
              </a:rPr>
              <a:t>Federal Employees</a:t>
            </a:r>
          </a:p>
          <a:p>
            <a:pPr marL="171450" indent="-171450">
              <a:buFont typeface="Arial" panose="020B0604020202020204" pitchFamily="34" charset="0"/>
              <a:buChar char="•"/>
            </a:pPr>
            <a:r>
              <a:rPr lang="en-US" sz="1000" dirty="0" smtClean="0">
                <a:latin typeface="Times New Roman" panose="02020603050405020304" pitchFamily="18" charset="0"/>
                <a:cs typeface="Times New Roman" panose="02020603050405020304" pitchFamily="18" charset="0"/>
              </a:rPr>
              <a:t>Presidentially appointed Senior Executive Service (SES) positions (non-career)/career member SES:</a:t>
            </a:r>
          </a:p>
          <a:p>
            <a:pPr marL="401638" lvl="1" indent="-171450">
              <a:buFont typeface="Courier New" panose="02070309020205020404" pitchFamily="49" charset="0"/>
              <a:buChar char="o"/>
            </a:pPr>
            <a:r>
              <a:rPr lang="en-US" sz="1000" dirty="0" smtClean="0">
                <a:latin typeface="Times New Roman" panose="02020603050405020304" pitchFamily="18" charset="0"/>
                <a:cs typeface="Times New Roman" panose="02020603050405020304" pitchFamily="18" charset="0"/>
              </a:rPr>
              <a:t>May not take part in partisan political management or political campaigns.</a:t>
            </a:r>
          </a:p>
          <a:p>
            <a:pPr marL="401638" lvl="1" indent="-171450">
              <a:buFont typeface="Courier New" panose="02070309020205020404" pitchFamily="49" charset="0"/>
              <a:buChar char="o"/>
            </a:pPr>
            <a:r>
              <a:rPr lang="en-US" sz="1000" dirty="0" smtClean="0">
                <a:latin typeface="Times New Roman" panose="02020603050405020304" pitchFamily="18" charset="0"/>
                <a:cs typeface="Times New Roman" panose="02020603050405020304" pitchFamily="18" charset="0"/>
              </a:rPr>
              <a:t>Explicitly prohibited from   participating in political activity (i.e., soliciting, accepting, or receiving campaign or other political contributions). </a:t>
            </a:r>
          </a:p>
          <a:p>
            <a:pPr marL="401638" lvl="1" indent="-171450">
              <a:buFont typeface="Courier New" panose="02070309020205020404" pitchFamily="49" charset="0"/>
              <a:buChar char="o"/>
            </a:pPr>
            <a:r>
              <a:rPr lang="en-US" sz="1000" dirty="0" smtClean="0">
                <a:latin typeface="Times New Roman" panose="02020603050405020304" pitchFamily="18" charset="0"/>
                <a:cs typeface="Times New Roman" panose="02020603050405020304" pitchFamily="18" charset="0"/>
              </a:rPr>
              <a:t>May express their personal opinions, make monetary contributions to a campaign, and attend (but not actively participate in campaign event/fundraising function sponsored by candidates or political parties).</a:t>
            </a:r>
          </a:p>
          <a:p>
            <a:pPr marL="401638" lvl="1" indent="-171450">
              <a:buFont typeface="Courier New" panose="02070309020205020404" pitchFamily="49" charset="0"/>
              <a:buChar char="o"/>
            </a:pPr>
            <a:endParaRPr lang="en-US" sz="1000" dirty="0">
              <a:latin typeface="Times New Roman" panose="02020603050405020304" pitchFamily="18" charset="0"/>
              <a:cs typeface="Times New Roman" panose="02020603050405020304" pitchFamily="18" charset="0"/>
            </a:endParaRPr>
          </a:p>
          <a:p>
            <a:pPr marL="230188" lvl="1"/>
            <a:endParaRPr lang="en-US" sz="1000" dirty="0">
              <a:latin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000" dirty="0" smtClean="0">
                <a:latin typeface="Times New Roman" panose="02020603050405020304" pitchFamily="18" charset="0"/>
                <a:cs typeface="Times New Roman" panose="02020603050405020304" pitchFamily="18" charset="0"/>
              </a:rPr>
              <a:t>Non SES-related positions:</a:t>
            </a:r>
          </a:p>
          <a:p>
            <a:pPr marL="342900" lvl="2" indent="-171450">
              <a:buFont typeface="Courier New" panose="02070309020205020404" pitchFamily="49" charset="0"/>
              <a:buChar char="o"/>
            </a:pPr>
            <a:r>
              <a:rPr lang="en-US" sz="1000" dirty="0" smtClean="0">
                <a:latin typeface="Times New Roman" panose="02020603050405020304" pitchFamily="18" charset="0"/>
                <a:cs typeface="Times New Roman" panose="02020603050405020304" pitchFamily="18" charset="0"/>
              </a:rPr>
              <a:t>While in their personal capacities, may volunteer with a political campaign or political organization (i.e., organizing rallies/meetings, making phone calls on behalf of a candidate, serving as a delegate to a party convention, and working for a political party).</a:t>
            </a:r>
          </a:p>
          <a:p>
            <a:pPr marL="342900" lvl="2" indent="-171450">
              <a:buFont typeface="Courier New" panose="02070309020205020404" pitchFamily="49" charset="0"/>
              <a:buChar char="o"/>
            </a:pPr>
            <a:r>
              <a:rPr lang="en-US" sz="1000" dirty="0" smtClean="0">
                <a:latin typeface="Times New Roman" panose="02020603050405020304" pitchFamily="18" charset="0"/>
                <a:cs typeface="Times New Roman" panose="02020603050405020304" pitchFamily="18" charset="0"/>
              </a:rPr>
              <a:t>Prohibited from soliciting, accepting, or receiving political contributions. </a:t>
            </a:r>
            <a:endParaRPr lang="en-US" sz="1000" b="1" u="sng" dirty="0">
              <a:latin typeface="Times New Roman" panose="02020603050405020304" pitchFamily="18" charset="0"/>
              <a:cs typeface="Times New Roman" panose="02020603050405020304" pitchFamily="18" charset="0"/>
            </a:endParaRPr>
          </a:p>
          <a:p>
            <a:pPr marL="342900" lvl="2" indent="-171450">
              <a:buFont typeface="Courier New" panose="02070309020205020404" pitchFamily="49" charset="0"/>
              <a:buChar char="o"/>
            </a:pPr>
            <a:r>
              <a:rPr lang="en-US" sz="1000" dirty="0" smtClean="0">
                <a:latin typeface="Times New Roman" panose="02020603050405020304" pitchFamily="18" charset="0"/>
                <a:cs typeface="Times New Roman" panose="02020603050405020304" pitchFamily="18" charset="0"/>
              </a:rPr>
              <a:t>Regardless of employment status, all Federal employees are restricted from engaging in political activity while on duty or in a Federal building.</a:t>
            </a:r>
            <a:endParaRPr lang="en-US" sz="1000"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smtClean="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smtClean="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smtClean="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p:txBody>
      </p:sp>
      <p:sp>
        <p:nvSpPr>
          <p:cNvPr id="2" name="Rounded Rectangle 1"/>
          <p:cNvSpPr/>
          <p:nvPr/>
        </p:nvSpPr>
        <p:spPr>
          <a:xfrm>
            <a:off x="5587260" y="71677"/>
            <a:ext cx="1157591" cy="735422"/>
          </a:xfrm>
          <a:prstGeom prst="roundRect">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3" name="TextBox 2"/>
          <p:cNvSpPr txBox="1"/>
          <p:nvPr/>
        </p:nvSpPr>
        <p:spPr>
          <a:xfrm>
            <a:off x="5486400" y="24707"/>
            <a:ext cx="1383175" cy="830997"/>
          </a:xfrm>
          <a:prstGeom prst="rect">
            <a:avLst/>
          </a:prstGeom>
          <a:noFill/>
        </p:spPr>
        <p:txBody>
          <a:bodyPr wrap="square" rtlCol="0">
            <a:spAutoFit/>
          </a:bodyPr>
          <a:lstStyle/>
          <a:p>
            <a:pPr algn="ctr"/>
            <a:r>
              <a:rPr lang="en-US" sz="1600" b="1" dirty="0">
                <a:solidFill>
                  <a:srgbClr val="FF0000"/>
                </a:solidFill>
              </a:rPr>
              <a:t>Your Unit </a:t>
            </a:r>
          </a:p>
          <a:p>
            <a:pPr algn="ctr"/>
            <a:r>
              <a:rPr lang="en-US" sz="1600" b="1" dirty="0">
                <a:solidFill>
                  <a:srgbClr val="FF0000"/>
                </a:solidFill>
              </a:rPr>
              <a:t>Patch / Crest </a:t>
            </a:r>
          </a:p>
          <a:p>
            <a:pPr algn="ctr"/>
            <a:r>
              <a:rPr lang="en-US" sz="1600" b="1" dirty="0">
                <a:solidFill>
                  <a:srgbClr val="FF0000"/>
                </a:solidFill>
              </a:rPr>
              <a:t>Here</a:t>
            </a:r>
            <a:r>
              <a:rPr lang="en-US" sz="1000" dirty="0">
                <a:solidFill>
                  <a:srgbClr val="FF0000"/>
                </a:solidFill>
              </a:rPr>
              <a:t>.</a:t>
            </a:r>
          </a:p>
        </p:txBody>
      </p:sp>
      <p:sp>
        <p:nvSpPr>
          <p:cNvPr id="5" name="Rectangle 4"/>
          <p:cNvSpPr/>
          <p:nvPr/>
        </p:nvSpPr>
        <p:spPr>
          <a:xfrm>
            <a:off x="11573" y="891285"/>
            <a:ext cx="6858002" cy="15790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251074" y="831738"/>
            <a:ext cx="1754648" cy="276999"/>
          </a:xfrm>
          <a:prstGeom prst="rect">
            <a:avLst/>
          </a:prstGeom>
        </p:spPr>
        <p:txBody>
          <a:bodyPr wrap="none">
            <a:spAutoFit/>
          </a:bodyPr>
          <a:lstStyle/>
          <a:p>
            <a:r>
              <a:rPr lang="en-US" sz="1200" b="1" dirty="0">
                <a:solidFill>
                  <a:srgbClr val="FFD530"/>
                </a:solidFill>
                <a:latin typeface="Franklin Gothic Book" panose="020B0503020102020204" pitchFamily="34" charset="0"/>
                <a:cs typeface="Times New Roman" panose="02020603050405020304" pitchFamily="18" charset="0"/>
              </a:rPr>
              <a:t>Volume </a:t>
            </a:r>
            <a:r>
              <a:rPr lang="en-US" sz="1200" b="1" dirty="0" smtClean="0">
                <a:solidFill>
                  <a:srgbClr val="FFD530"/>
                </a:solidFill>
                <a:latin typeface="Franklin Gothic Book" panose="020B0503020102020204" pitchFamily="34" charset="0"/>
                <a:cs typeface="Times New Roman" panose="02020603050405020304" pitchFamily="18" charset="0"/>
              </a:rPr>
              <a:t>22-6, May </a:t>
            </a:r>
            <a:r>
              <a:rPr lang="en-US" sz="1200" b="1" dirty="0">
                <a:solidFill>
                  <a:srgbClr val="FFD530"/>
                </a:solidFill>
                <a:latin typeface="Franklin Gothic Book" panose="020B0503020102020204" pitchFamily="34" charset="0"/>
                <a:cs typeface="Times New Roman" panose="02020603050405020304" pitchFamily="18" charset="0"/>
              </a:rPr>
              <a:t>2022</a:t>
            </a:r>
          </a:p>
        </p:txBody>
      </p:sp>
      <p:sp>
        <p:nvSpPr>
          <p:cNvPr id="6" name="Rectangle 5"/>
          <p:cNvSpPr/>
          <p:nvPr/>
        </p:nvSpPr>
        <p:spPr>
          <a:xfrm>
            <a:off x="23148" y="1055604"/>
            <a:ext cx="6846427" cy="769441"/>
          </a:xfrm>
          <a:prstGeom prst="rect">
            <a:avLst/>
          </a:prstGeom>
        </p:spPr>
        <p:txBody>
          <a:bodyPr wrap="square">
            <a:spAutoFit/>
          </a:bodyPr>
          <a:lstStyle/>
          <a:p>
            <a:pPr algn="ctr"/>
            <a:r>
              <a:rPr lang="en-US" sz="2200" dirty="0">
                <a:latin typeface="Franklin Gothic Demi" panose="020B0703020102020204" pitchFamily="34" charset="0"/>
              </a:rPr>
              <a:t>IG Update </a:t>
            </a:r>
            <a:r>
              <a:rPr lang="en-US" sz="2200" dirty="0" smtClean="0">
                <a:latin typeface="Franklin Gothic Demi" panose="020B0703020102020204" pitchFamily="34" charset="0"/>
              </a:rPr>
              <a:t>22-6: Guidance on Political Activities </a:t>
            </a:r>
            <a:br>
              <a:rPr lang="en-US" sz="2200" dirty="0" smtClean="0">
                <a:latin typeface="Franklin Gothic Demi" panose="020B0703020102020204" pitchFamily="34" charset="0"/>
              </a:rPr>
            </a:br>
            <a:r>
              <a:rPr lang="en-US" sz="2200" dirty="0" smtClean="0">
                <a:latin typeface="Franklin Gothic Demi" panose="020B0703020102020204" pitchFamily="34" charset="0"/>
              </a:rPr>
              <a:t>of Soldiers and Federal Employees</a:t>
            </a:r>
            <a:endParaRPr lang="en-US" sz="2200" dirty="0">
              <a:latin typeface="Franklin Gothic Demi" panose="020B0703020102020204" pitchFamily="34" charset="0"/>
            </a:endParaRPr>
          </a:p>
        </p:txBody>
      </p:sp>
      <p:sp>
        <p:nvSpPr>
          <p:cNvPr id="16" name="Slide Number Placeholder 15"/>
          <p:cNvSpPr>
            <a:spLocks noGrp="1"/>
          </p:cNvSpPr>
          <p:nvPr>
            <p:ph type="sldNum" sz="quarter" idx="12"/>
          </p:nvPr>
        </p:nvSpPr>
        <p:spPr>
          <a:xfrm>
            <a:off x="5123362" y="8537442"/>
            <a:ext cx="1543050" cy="486833"/>
          </a:xfrm>
        </p:spPr>
        <p:txBody>
          <a:bodyPr/>
          <a:lstStyle/>
          <a:p>
            <a:r>
              <a:rPr lang="en-US" dirty="0" smtClean="0"/>
              <a:t>1-</a:t>
            </a:r>
            <a:fld id="{DFE85BAB-4C87-4F11-9A7B-655E9E82402F}" type="slidenum">
              <a:rPr lang="en-US" smtClean="0"/>
              <a:t>1</a:t>
            </a:fld>
            <a:endParaRPr lang="en-US" dirty="0"/>
          </a:p>
        </p:txBody>
      </p:sp>
      <p:sp>
        <p:nvSpPr>
          <p:cNvPr id="14" name="TextBox 13"/>
          <p:cNvSpPr txBox="1"/>
          <p:nvPr/>
        </p:nvSpPr>
        <p:spPr>
          <a:xfrm>
            <a:off x="4742710" y="4797736"/>
            <a:ext cx="1689100" cy="1638910"/>
          </a:xfrm>
          <a:prstGeom prst="rect">
            <a:avLst/>
          </a:prstGeom>
          <a:solidFill>
            <a:srgbClr val="FFD530"/>
          </a:solidFill>
          <a:ln>
            <a:solidFill>
              <a:srgbClr val="002B45"/>
            </a:solidFill>
          </a:ln>
        </p:spPr>
        <p:txBody>
          <a:bodyPr wrap="square" rtlCol="0">
            <a:spAutoFit/>
          </a:bodyPr>
          <a:lstStyle/>
          <a:p>
            <a:pPr algn="ctr"/>
            <a:r>
              <a:rPr lang="en-US" sz="1050" b="1" dirty="0" smtClean="0">
                <a:solidFill>
                  <a:srgbClr val="FF0000"/>
                </a:solidFill>
                <a:latin typeface="Franklin Gothic Book" panose="020B0503020102020204" pitchFamily="34" charset="0"/>
              </a:rPr>
              <a:t>Your Unit Name Here</a:t>
            </a:r>
          </a:p>
          <a:p>
            <a:pPr algn="ctr"/>
            <a:endParaRPr lang="en-US" sz="900" dirty="0" smtClean="0">
              <a:latin typeface="Franklin Gothic Book" panose="020B0503020102020204" pitchFamily="34" charset="0"/>
            </a:endParaRPr>
          </a:p>
          <a:p>
            <a:pPr algn="ctr"/>
            <a:r>
              <a:rPr lang="en-US" sz="900" dirty="0" smtClean="0">
                <a:latin typeface="Franklin Gothic Book" panose="020B0503020102020204" pitchFamily="34" charset="0"/>
              </a:rPr>
              <a:t>Commanding General</a:t>
            </a:r>
          </a:p>
          <a:p>
            <a:pPr algn="ctr"/>
            <a:r>
              <a:rPr lang="en-US" sz="900" dirty="0" smtClean="0">
                <a:solidFill>
                  <a:srgbClr val="FF0000"/>
                </a:solidFill>
                <a:latin typeface="Franklin Gothic Book" panose="020B0503020102020204" pitchFamily="34" charset="0"/>
              </a:rPr>
              <a:t>MG Soldier Q. Public</a:t>
            </a:r>
          </a:p>
          <a:p>
            <a:pPr algn="ctr"/>
            <a:r>
              <a:rPr lang="en-US" sz="900" dirty="0" smtClean="0">
                <a:latin typeface="Franklin Gothic Book" panose="020B0503020102020204" pitchFamily="34" charset="0"/>
              </a:rPr>
              <a:t>Command </a:t>
            </a:r>
            <a:r>
              <a:rPr lang="en-US" sz="900" dirty="0">
                <a:latin typeface="Franklin Gothic Book" panose="020B0503020102020204" pitchFamily="34" charset="0"/>
              </a:rPr>
              <a:t>Sergeant </a:t>
            </a:r>
            <a:r>
              <a:rPr lang="en-US" sz="900" dirty="0" smtClean="0">
                <a:latin typeface="Franklin Gothic Book" panose="020B0503020102020204" pitchFamily="34" charset="0"/>
              </a:rPr>
              <a:t>Major</a:t>
            </a:r>
            <a:endParaRPr lang="en-US" sz="900" dirty="0">
              <a:latin typeface="Franklin Gothic Book" panose="020B0503020102020204" pitchFamily="34" charset="0"/>
            </a:endParaRPr>
          </a:p>
          <a:p>
            <a:pPr algn="ctr"/>
            <a:r>
              <a:rPr lang="en-US" sz="900" dirty="0" smtClean="0">
                <a:solidFill>
                  <a:srgbClr val="FF0000"/>
                </a:solidFill>
                <a:latin typeface="Franklin Gothic Book" panose="020B0503020102020204" pitchFamily="34" charset="0"/>
              </a:rPr>
              <a:t>CSM Soldier </a:t>
            </a:r>
            <a:r>
              <a:rPr lang="en-US" sz="900" dirty="0">
                <a:solidFill>
                  <a:srgbClr val="FF0000"/>
                </a:solidFill>
                <a:latin typeface="Franklin Gothic Book" panose="020B0503020102020204" pitchFamily="34" charset="0"/>
              </a:rPr>
              <a:t>Q. </a:t>
            </a:r>
            <a:r>
              <a:rPr lang="en-US" sz="900" dirty="0" smtClean="0">
                <a:solidFill>
                  <a:srgbClr val="FF0000"/>
                </a:solidFill>
                <a:latin typeface="Franklin Gothic Book" panose="020B0503020102020204" pitchFamily="34" charset="0"/>
              </a:rPr>
              <a:t>Public</a:t>
            </a:r>
          </a:p>
          <a:p>
            <a:pPr algn="ctr"/>
            <a:r>
              <a:rPr lang="en-US" sz="900" dirty="0" smtClean="0">
                <a:latin typeface="Franklin Gothic Book" panose="020B0503020102020204" pitchFamily="34" charset="0"/>
              </a:rPr>
              <a:t>Command Inspector General</a:t>
            </a:r>
            <a:endParaRPr lang="en-US" sz="900" dirty="0">
              <a:latin typeface="Franklin Gothic Book" panose="020B0503020102020204" pitchFamily="34" charset="0"/>
            </a:endParaRPr>
          </a:p>
          <a:p>
            <a:pPr algn="ctr"/>
            <a:r>
              <a:rPr lang="en-US" sz="900" dirty="0" smtClean="0">
                <a:solidFill>
                  <a:srgbClr val="FF0000"/>
                </a:solidFill>
                <a:latin typeface="Franklin Gothic Book" panose="020B0503020102020204" pitchFamily="34" charset="0"/>
              </a:rPr>
              <a:t>LTC Soldier </a:t>
            </a:r>
            <a:r>
              <a:rPr lang="en-US" sz="900" dirty="0">
                <a:solidFill>
                  <a:srgbClr val="FF0000"/>
                </a:solidFill>
                <a:latin typeface="Franklin Gothic Book" panose="020B0503020102020204" pitchFamily="34" charset="0"/>
              </a:rPr>
              <a:t>Q. </a:t>
            </a:r>
            <a:r>
              <a:rPr lang="en-US" sz="900" dirty="0" smtClean="0">
                <a:solidFill>
                  <a:srgbClr val="FF0000"/>
                </a:solidFill>
                <a:latin typeface="Franklin Gothic Book" panose="020B0503020102020204" pitchFamily="34" charset="0"/>
              </a:rPr>
              <a:t>Public</a:t>
            </a:r>
          </a:p>
          <a:p>
            <a:pPr algn="ctr"/>
            <a:r>
              <a:rPr lang="en-US" sz="900" dirty="0" smtClean="0">
                <a:latin typeface="Franklin Gothic Book" panose="020B0503020102020204" pitchFamily="34" charset="0"/>
              </a:rPr>
              <a:t>Inspector General NCOIC</a:t>
            </a:r>
            <a:endParaRPr lang="en-US" sz="900" dirty="0">
              <a:latin typeface="Franklin Gothic Book" panose="020B0503020102020204" pitchFamily="34" charset="0"/>
            </a:endParaRPr>
          </a:p>
          <a:p>
            <a:pPr algn="ctr"/>
            <a:r>
              <a:rPr lang="en-US" sz="900" dirty="0" smtClean="0">
                <a:solidFill>
                  <a:srgbClr val="FF0000"/>
                </a:solidFill>
                <a:latin typeface="Franklin Gothic Book" panose="020B0503020102020204" pitchFamily="34" charset="0"/>
              </a:rPr>
              <a:t>SGM Soldier </a:t>
            </a:r>
            <a:r>
              <a:rPr lang="en-US" sz="900" dirty="0">
                <a:solidFill>
                  <a:srgbClr val="FF0000"/>
                </a:solidFill>
                <a:latin typeface="Franklin Gothic Book" panose="020B0503020102020204" pitchFamily="34" charset="0"/>
              </a:rPr>
              <a:t>Q. </a:t>
            </a:r>
            <a:r>
              <a:rPr lang="en-US" sz="900" dirty="0" smtClean="0">
                <a:solidFill>
                  <a:srgbClr val="FF0000"/>
                </a:solidFill>
                <a:latin typeface="Franklin Gothic Book" panose="020B0503020102020204" pitchFamily="34" charset="0"/>
              </a:rPr>
              <a:t>Public</a:t>
            </a:r>
          </a:p>
          <a:p>
            <a:pPr algn="ctr"/>
            <a:endParaRPr lang="en-US" sz="900" dirty="0" smtClean="0">
              <a:latin typeface="Franklin Gothic Book" panose="020B0503020102020204" pitchFamily="34" charset="0"/>
            </a:endParaRP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38195" y="6524160"/>
            <a:ext cx="698128" cy="882459"/>
          </a:xfrm>
          <a:prstGeom prst="rect">
            <a:avLst/>
          </a:prstGeom>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23362" y="7447146"/>
            <a:ext cx="927859" cy="927859"/>
          </a:xfrm>
          <a:prstGeom prst="rect">
            <a:avLst/>
          </a:prstGeom>
        </p:spPr>
      </p:pic>
      <p:sp>
        <p:nvSpPr>
          <p:cNvPr id="9" name="TextBox 8"/>
          <p:cNvSpPr txBox="1"/>
          <p:nvPr/>
        </p:nvSpPr>
        <p:spPr>
          <a:xfrm>
            <a:off x="4885954" y="8294864"/>
            <a:ext cx="1402610" cy="276999"/>
          </a:xfrm>
          <a:prstGeom prst="rect">
            <a:avLst/>
          </a:prstGeom>
          <a:noFill/>
        </p:spPr>
        <p:txBody>
          <a:bodyPr wrap="square" rtlCol="0">
            <a:spAutoFit/>
          </a:bodyPr>
          <a:lstStyle/>
          <a:p>
            <a:r>
              <a:rPr lang="en-US" sz="1200" dirty="0" smtClean="0">
                <a:latin typeface="Arial" panose="020B0604020202020204" pitchFamily="34" charset="0"/>
                <a:cs typeface="Arial" panose="020B0604020202020204" pitchFamily="34" charset="0"/>
              </a:rPr>
              <a:t>https://ig.army.mil</a:t>
            </a:r>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8469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175" y="61336"/>
            <a:ext cx="1005200" cy="716243"/>
          </a:xfrm>
          <a:prstGeom prst="rect">
            <a:avLst/>
          </a:prstGeom>
        </p:spPr>
      </p:pic>
      <p:sp>
        <p:nvSpPr>
          <p:cNvPr id="17" name="TextBox 16"/>
          <p:cNvSpPr txBox="1"/>
          <p:nvPr/>
        </p:nvSpPr>
        <p:spPr>
          <a:xfrm>
            <a:off x="-301625" y="213680"/>
            <a:ext cx="6858000" cy="769441"/>
          </a:xfrm>
          <a:prstGeom prst="rect">
            <a:avLst/>
          </a:prstGeom>
          <a:noFill/>
        </p:spPr>
        <p:txBody>
          <a:bodyPr wrap="square" rtlCol="0">
            <a:spAutoFit/>
          </a:bodyPr>
          <a:lstStyle/>
          <a:p>
            <a:pPr algn="ctr"/>
            <a:r>
              <a:rPr lang="en-US" sz="4400" dirty="0">
                <a:latin typeface="Elephant" panose="02020904090505020303" pitchFamily="18" charset="0"/>
              </a:rPr>
              <a:t>IG UPDATE</a:t>
            </a:r>
          </a:p>
        </p:txBody>
      </p:sp>
      <p:sp>
        <p:nvSpPr>
          <p:cNvPr id="21" name="TextBox 20"/>
          <p:cNvSpPr txBox="1"/>
          <p:nvPr/>
        </p:nvSpPr>
        <p:spPr>
          <a:xfrm>
            <a:off x="1061085" y="-8629"/>
            <a:ext cx="2560320" cy="440120"/>
          </a:xfrm>
          <a:prstGeom prst="rect">
            <a:avLst/>
          </a:prstGeom>
          <a:noFill/>
        </p:spPr>
        <p:txBody>
          <a:bodyPr wrap="square" rtlCol="0">
            <a:spAutoFit/>
          </a:bodyPr>
          <a:lstStyle/>
          <a:p>
            <a:r>
              <a:rPr lang="en-US" sz="2270" dirty="0">
                <a:latin typeface="Elephant" panose="02020904090505020303" pitchFamily="18" charset="0"/>
              </a:rPr>
              <a:t>THE</a:t>
            </a:r>
          </a:p>
        </p:txBody>
      </p:sp>
      <p:sp>
        <p:nvSpPr>
          <p:cNvPr id="23" name="TextBox 22"/>
          <p:cNvSpPr txBox="1">
            <a:spLocks/>
          </p:cNvSpPr>
          <p:nvPr/>
        </p:nvSpPr>
        <p:spPr>
          <a:xfrm>
            <a:off x="90175" y="1865194"/>
            <a:ext cx="6458251" cy="7990734"/>
          </a:xfrm>
          <a:prstGeom prst="rect">
            <a:avLst/>
          </a:prstGeom>
          <a:noFill/>
        </p:spPr>
        <p:txBody>
          <a:bodyPr wrap="square" numCol="3" spcCol="91440" rtlCol="0">
            <a:noAutofit/>
          </a:bodyPr>
          <a:lstStyle/>
          <a:p>
            <a:pPr indent="91440"/>
            <a:r>
              <a:rPr lang="en-US" sz="1000" b="1" u="sng" dirty="0" smtClean="0">
                <a:latin typeface="Times New Roman" panose="02020603050405020304" pitchFamily="18" charset="0"/>
                <a:cs typeface="Times New Roman" panose="02020603050405020304" pitchFamily="18" charset="0"/>
              </a:rPr>
              <a:t>Social media restrictions:</a:t>
            </a:r>
          </a:p>
          <a:p>
            <a:pPr marL="171450" indent="-171450">
              <a:buFont typeface="Arial" panose="020B0604020202020204" pitchFamily="34" charset="0"/>
              <a:buChar char="•"/>
            </a:pPr>
            <a:r>
              <a:rPr lang="en-US" sz="1000" dirty="0" smtClean="0">
                <a:latin typeface="Times New Roman" panose="02020603050405020304" pitchFamily="18" charset="0"/>
                <a:cs typeface="Times New Roman" panose="02020603050405020304" pitchFamily="18" charset="0"/>
              </a:rPr>
              <a:t>Soldiers must not comment, post, or link to material that violates UCMJ, DOD, or Army regulations (e.g., showing contempt for public officials, releasing sensitive information, or posting unprofessional material prejudicial to good order and discipline or Service).</a:t>
            </a:r>
          </a:p>
          <a:p>
            <a:pPr marL="171450" indent="-171450">
              <a:buFont typeface="Arial" panose="020B0604020202020204" pitchFamily="34" charset="0"/>
              <a:buChar char="•"/>
            </a:pPr>
            <a:r>
              <a:rPr lang="en-US" sz="1000" dirty="0" smtClean="0">
                <a:latin typeface="Times New Roman" panose="02020603050405020304" pitchFamily="18" charset="0"/>
                <a:cs typeface="Times New Roman" panose="02020603050405020304" pitchFamily="18" charset="0"/>
              </a:rPr>
              <a:t>Soldiers on active duty/SES (career/non-career) may not share or re-tweet comments or tweets from the social media accounts of a political party or candidate running for partisan office. </a:t>
            </a:r>
          </a:p>
          <a:p>
            <a:pPr marL="171450" indent="-171450">
              <a:buFont typeface="Arial" panose="020B0604020202020204" pitchFamily="34" charset="0"/>
              <a:buChar char="•"/>
            </a:pPr>
            <a:r>
              <a:rPr lang="en-US" sz="1000" dirty="0" smtClean="0">
                <a:latin typeface="Times New Roman" panose="02020603050405020304" pitchFamily="18" charset="0"/>
                <a:cs typeface="Times New Roman" panose="02020603050405020304" pitchFamily="18" charset="0"/>
              </a:rPr>
              <a:t>Civilian personnel may generally express their personal views on public issues or political candidates via social media platforms; however, if they are identified as a DOD/Army employee on this platform, they must clearly and prominently state that these views are not affiliated with DOD.</a:t>
            </a:r>
          </a:p>
          <a:p>
            <a:pPr marL="171450" indent="-171450">
              <a:buFont typeface="Arial" panose="020B0604020202020204" pitchFamily="34" charset="0"/>
              <a:buChar char="•"/>
            </a:pPr>
            <a:r>
              <a:rPr lang="en-US" sz="1000" dirty="0" smtClean="0">
                <a:latin typeface="Times New Roman" panose="02020603050405020304" pitchFamily="18" charset="0"/>
                <a:cs typeface="Times New Roman" panose="02020603050405020304" pitchFamily="18" charset="0"/>
              </a:rPr>
              <a:t>Civilians cannot send political emails or post political messages to social media while in a Federal building, even if using a personal device. </a:t>
            </a:r>
          </a:p>
          <a:p>
            <a:pPr marL="171450" indent="-171450">
              <a:buFont typeface="Arial" panose="020B0604020202020204" pitchFamily="34" charset="0"/>
              <a:buChar char="•"/>
            </a:pPr>
            <a:r>
              <a:rPr lang="en-US" sz="1000" dirty="0" smtClean="0">
                <a:latin typeface="Times New Roman" panose="02020603050405020304" pitchFamily="18" charset="0"/>
                <a:cs typeface="Times New Roman" panose="02020603050405020304" pitchFamily="18" charset="0"/>
              </a:rPr>
              <a:t>Employees may never use Government equipment to engage in political activities. </a:t>
            </a:r>
          </a:p>
          <a:p>
            <a:endParaRPr lang="en-US" sz="1000" b="1" u="sng" dirty="0" smtClean="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smtClean="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smtClean="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smtClean="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smtClean="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smtClean="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smtClean="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smtClean="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smtClean="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r>
              <a:rPr lang="en-US" sz="1000" b="1" u="sng" dirty="0" smtClean="0">
                <a:latin typeface="Times New Roman" panose="02020603050405020304" pitchFamily="18" charset="0"/>
                <a:cs typeface="Times New Roman" panose="02020603050405020304" pitchFamily="18" charset="0"/>
              </a:rPr>
              <a:t>Perception matters!</a:t>
            </a:r>
            <a:r>
              <a:rPr lang="en-US" sz="1000" b="1" dirty="0" smtClean="0">
                <a:latin typeface="Times New Roman" panose="02020603050405020304" pitchFamily="18" charset="0"/>
                <a:cs typeface="Times New Roman" panose="02020603050405020304" pitchFamily="18" charset="0"/>
              </a:rPr>
              <a:t> </a:t>
            </a:r>
            <a:r>
              <a:rPr lang="en-US" sz="1000" dirty="0" smtClean="0">
                <a:latin typeface="Times New Roman" panose="02020603050405020304" pitchFamily="18" charset="0"/>
                <a:cs typeface="Times New Roman" panose="02020603050405020304" pitchFamily="18" charset="0"/>
              </a:rPr>
              <a:t>All Soldiers must avoid inferences or perceptions that their political activities imply or appear to imply official sponsorship, approval, or endorsement. </a:t>
            </a:r>
          </a:p>
          <a:p>
            <a:endParaRPr lang="en-US" sz="1000"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smtClean="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smtClean="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smtClean="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p:txBody>
      </p:sp>
      <p:sp>
        <p:nvSpPr>
          <p:cNvPr id="2" name="Rounded Rectangle 1"/>
          <p:cNvSpPr/>
          <p:nvPr/>
        </p:nvSpPr>
        <p:spPr>
          <a:xfrm>
            <a:off x="5587260" y="71677"/>
            <a:ext cx="1157591" cy="735422"/>
          </a:xfrm>
          <a:prstGeom prst="roundRect">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3" name="TextBox 2"/>
          <p:cNvSpPr txBox="1"/>
          <p:nvPr/>
        </p:nvSpPr>
        <p:spPr>
          <a:xfrm>
            <a:off x="5486400" y="24707"/>
            <a:ext cx="1383175" cy="830997"/>
          </a:xfrm>
          <a:prstGeom prst="rect">
            <a:avLst/>
          </a:prstGeom>
          <a:noFill/>
        </p:spPr>
        <p:txBody>
          <a:bodyPr wrap="square" rtlCol="0">
            <a:spAutoFit/>
          </a:bodyPr>
          <a:lstStyle/>
          <a:p>
            <a:pPr algn="ctr"/>
            <a:r>
              <a:rPr lang="en-US" sz="1600" b="1" dirty="0">
                <a:solidFill>
                  <a:srgbClr val="FF0000"/>
                </a:solidFill>
              </a:rPr>
              <a:t>Your Unit </a:t>
            </a:r>
          </a:p>
          <a:p>
            <a:pPr algn="ctr"/>
            <a:r>
              <a:rPr lang="en-US" sz="1600" b="1" dirty="0">
                <a:solidFill>
                  <a:srgbClr val="FF0000"/>
                </a:solidFill>
              </a:rPr>
              <a:t>Patch / Crest </a:t>
            </a:r>
          </a:p>
          <a:p>
            <a:pPr algn="ctr"/>
            <a:r>
              <a:rPr lang="en-US" sz="1600" b="1" dirty="0">
                <a:solidFill>
                  <a:srgbClr val="FF0000"/>
                </a:solidFill>
              </a:rPr>
              <a:t>Here</a:t>
            </a:r>
            <a:r>
              <a:rPr lang="en-US" sz="1000" dirty="0">
                <a:solidFill>
                  <a:srgbClr val="FF0000"/>
                </a:solidFill>
              </a:rPr>
              <a:t>.</a:t>
            </a:r>
          </a:p>
        </p:txBody>
      </p:sp>
      <p:sp>
        <p:nvSpPr>
          <p:cNvPr id="5" name="Rectangle 4"/>
          <p:cNvSpPr/>
          <p:nvPr/>
        </p:nvSpPr>
        <p:spPr>
          <a:xfrm>
            <a:off x="11573" y="891285"/>
            <a:ext cx="6858002" cy="15790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251074" y="831738"/>
            <a:ext cx="1754648" cy="276999"/>
          </a:xfrm>
          <a:prstGeom prst="rect">
            <a:avLst/>
          </a:prstGeom>
        </p:spPr>
        <p:txBody>
          <a:bodyPr wrap="none">
            <a:spAutoFit/>
          </a:bodyPr>
          <a:lstStyle/>
          <a:p>
            <a:r>
              <a:rPr lang="en-US" sz="1200" b="1" dirty="0">
                <a:solidFill>
                  <a:srgbClr val="FFD530"/>
                </a:solidFill>
                <a:latin typeface="Franklin Gothic Book" panose="020B0503020102020204" pitchFamily="34" charset="0"/>
                <a:cs typeface="Times New Roman" panose="02020603050405020304" pitchFamily="18" charset="0"/>
              </a:rPr>
              <a:t>Volume </a:t>
            </a:r>
            <a:r>
              <a:rPr lang="en-US" sz="1200" b="1" dirty="0" smtClean="0">
                <a:solidFill>
                  <a:srgbClr val="FFD530"/>
                </a:solidFill>
                <a:latin typeface="Franklin Gothic Book" panose="020B0503020102020204" pitchFamily="34" charset="0"/>
                <a:cs typeface="Times New Roman" panose="02020603050405020304" pitchFamily="18" charset="0"/>
              </a:rPr>
              <a:t>22-6, May </a:t>
            </a:r>
            <a:r>
              <a:rPr lang="en-US" sz="1200" b="1" dirty="0">
                <a:solidFill>
                  <a:srgbClr val="FFD530"/>
                </a:solidFill>
                <a:latin typeface="Franklin Gothic Book" panose="020B0503020102020204" pitchFamily="34" charset="0"/>
                <a:cs typeface="Times New Roman" panose="02020603050405020304" pitchFamily="18" charset="0"/>
              </a:rPr>
              <a:t>2022</a:t>
            </a:r>
          </a:p>
        </p:txBody>
      </p:sp>
      <p:sp>
        <p:nvSpPr>
          <p:cNvPr id="6" name="Rectangle 5"/>
          <p:cNvSpPr/>
          <p:nvPr/>
        </p:nvSpPr>
        <p:spPr>
          <a:xfrm>
            <a:off x="23148" y="1055604"/>
            <a:ext cx="6846427" cy="769441"/>
          </a:xfrm>
          <a:prstGeom prst="rect">
            <a:avLst/>
          </a:prstGeom>
        </p:spPr>
        <p:txBody>
          <a:bodyPr wrap="square">
            <a:spAutoFit/>
          </a:bodyPr>
          <a:lstStyle/>
          <a:p>
            <a:pPr algn="ctr"/>
            <a:r>
              <a:rPr lang="en-US" sz="2200" dirty="0">
                <a:latin typeface="Franklin Gothic Demi" panose="020B0703020102020204" pitchFamily="34" charset="0"/>
              </a:rPr>
              <a:t>IG Update </a:t>
            </a:r>
            <a:r>
              <a:rPr lang="en-US" sz="2200" dirty="0" smtClean="0">
                <a:latin typeface="Franklin Gothic Demi" panose="020B0703020102020204" pitchFamily="34" charset="0"/>
              </a:rPr>
              <a:t>22-6: Guidance on Political Activities </a:t>
            </a:r>
            <a:br>
              <a:rPr lang="en-US" sz="2200" dirty="0" smtClean="0">
                <a:latin typeface="Franklin Gothic Demi" panose="020B0703020102020204" pitchFamily="34" charset="0"/>
              </a:rPr>
            </a:br>
            <a:r>
              <a:rPr lang="en-US" sz="2200" dirty="0" smtClean="0">
                <a:latin typeface="Franklin Gothic Demi" panose="020B0703020102020204" pitchFamily="34" charset="0"/>
              </a:rPr>
              <a:t>of Soldiers and Federal Employees</a:t>
            </a:r>
            <a:endParaRPr lang="en-US" sz="2200" dirty="0">
              <a:latin typeface="Franklin Gothic Demi" panose="020B0703020102020204" pitchFamily="34" charset="0"/>
            </a:endParaRPr>
          </a:p>
        </p:txBody>
      </p:sp>
      <p:sp>
        <p:nvSpPr>
          <p:cNvPr id="16" name="Slide Number Placeholder 15"/>
          <p:cNvSpPr>
            <a:spLocks noGrp="1"/>
          </p:cNvSpPr>
          <p:nvPr>
            <p:ph type="sldNum" sz="quarter" idx="12"/>
          </p:nvPr>
        </p:nvSpPr>
        <p:spPr>
          <a:xfrm>
            <a:off x="5123362" y="8537442"/>
            <a:ext cx="1543050" cy="486833"/>
          </a:xfrm>
        </p:spPr>
        <p:txBody>
          <a:bodyPr/>
          <a:lstStyle/>
          <a:p>
            <a:r>
              <a:rPr lang="en-US" dirty="0" smtClean="0"/>
              <a:t>1-</a:t>
            </a:r>
            <a:fld id="{DFE85BAB-4C87-4F11-9A7B-655E9E82402F}" type="slidenum">
              <a:rPr lang="en-US" smtClean="0"/>
              <a:t>2</a:t>
            </a:fld>
            <a:endParaRPr lang="en-US" dirty="0"/>
          </a:p>
        </p:txBody>
      </p:sp>
      <p:sp>
        <p:nvSpPr>
          <p:cNvPr id="14" name="TextBox 13"/>
          <p:cNvSpPr txBox="1"/>
          <p:nvPr/>
        </p:nvSpPr>
        <p:spPr>
          <a:xfrm>
            <a:off x="2296566" y="2792398"/>
            <a:ext cx="2165293" cy="1477328"/>
          </a:xfrm>
          <a:prstGeom prst="rect">
            <a:avLst/>
          </a:prstGeom>
          <a:solidFill>
            <a:srgbClr val="FFD530"/>
          </a:solidFill>
          <a:ln>
            <a:solidFill>
              <a:srgbClr val="002B45"/>
            </a:solidFill>
          </a:ln>
        </p:spPr>
        <p:txBody>
          <a:bodyPr wrap="square" rtlCol="0">
            <a:spAutoFit/>
          </a:bodyPr>
          <a:lstStyle/>
          <a:p>
            <a:pPr algn="ctr"/>
            <a:r>
              <a:rPr lang="en-US" sz="900" b="1" u="sng" dirty="0" smtClean="0">
                <a:latin typeface="Franklin Gothic Book" panose="020B0503020102020204" pitchFamily="34" charset="0"/>
              </a:rPr>
              <a:t>References</a:t>
            </a:r>
          </a:p>
          <a:p>
            <a:pPr marL="171450" indent="-171450">
              <a:buFont typeface="Arial" panose="020B0604020202020204" pitchFamily="34" charset="0"/>
              <a:buChar char="•"/>
            </a:pPr>
            <a:r>
              <a:rPr lang="en-US" sz="900" dirty="0" smtClean="0">
                <a:latin typeface="Franklin Gothic Book" panose="020B0503020102020204" pitchFamily="34" charset="0"/>
              </a:rPr>
              <a:t>DOD Directive 1344.10, “Political Activities by Members of the Armed Forces”</a:t>
            </a:r>
          </a:p>
          <a:p>
            <a:pPr marL="171450" indent="-171450">
              <a:buFont typeface="Arial" panose="020B0604020202020204" pitchFamily="34" charset="0"/>
              <a:buChar char="•"/>
            </a:pPr>
            <a:r>
              <a:rPr lang="en-US" sz="900" dirty="0" smtClean="0">
                <a:latin typeface="Franklin Gothic Book" panose="020B0503020102020204" pitchFamily="34" charset="0"/>
              </a:rPr>
              <a:t>AR 600-20 (Army Command Policy)</a:t>
            </a:r>
          </a:p>
          <a:p>
            <a:pPr marL="171450" indent="-171450">
              <a:buFont typeface="Arial" panose="020B0604020202020204" pitchFamily="34" charset="0"/>
              <a:buChar char="•"/>
            </a:pPr>
            <a:r>
              <a:rPr lang="en-US" sz="900" dirty="0" smtClean="0">
                <a:latin typeface="Franklin Gothic Book" panose="020B0503020102020204" pitchFamily="34" charset="0"/>
              </a:rPr>
              <a:t>Hatch Act of 1939</a:t>
            </a:r>
          </a:p>
          <a:p>
            <a:pPr marL="171450" indent="-171450">
              <a:buFont typeface="Arial" panose="020B0604020202020204" pitchFamily="34" charset="0"/>
              <a:buChar char="•"/>
            </a:pPr>
            <a:r>
              <a:rPr lang="en-US" sz="900" dirty="0" smtClean="0">
                <a:latin typeface="Franklin Gothic Book" panose="020B0503020102020204" pitchFamily="34" charset="0"/>
              </a:rPr>
              <a:t>Information Paper (Political Activities of Soldiers and Civilian Employees), 12 April 2022.</a:t>
            </a:r>
          </a:p>
          <a:p>
            <a:pPr algn="ctr"/>
            <a:endParaRPr lang="en-US" sz="900" b="1" u="sng" dirty="0" smtClean="0">
              <a:latin typeface="Franklin Gothic Book" panose="020B0503020102020204" pitchFamily="34" charset="0"/>
            </a:endParaRPr>
          </a:p>
        </p:txBody>
      </p:sp>
      <p:sp>
        <p:nvSpPr>
          <p:cNvPr id="15" name="Rectangle 14"/>
          <p:cNvSpPr/>
          <p:nvPr/>
        </p:nvSpPr>
        <p:spPr>
          <a:xfrm>
            <a:off x="4688568" y="1865193"/>
            <a:ext cx="1918851" cy="3634855"/>
          </a:xfrm>
          <a:prstGeom prst="rect">
            <a:avLst/>
          </a:prstGeom>
          <a:solidFill>
            <a:srgbClr val="FFD53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050" b="1" dirty="0" smtClean="0">
                <a:solidFill>
                  <a:schemeClr val="tx1"/>
                </a:solidFill>
                <a:latin typeface="Franklin Gothic Book" panose="020B0503020102020204" pitchFamily="34" charset="0"/>
              </a:rPr>
              <a:t>IG </a:t>
            </a:r>
            <a:r>
              <a:rPr lang="en-US" sz="1050" b="1" dirty="0">
                <a:solidFill>
                  <a:schemeClr val="tx1"/>
                </a:solidFill>
                <a:latin typeface="Franklin Gothic Book" panose="020B0503020102020204" pitchFamily="34" charset="0"/>
              </a:rPr>
              <a:t>Points of Contact</a:t>
            </a:r>
          </a:p>
          <a:p>
            <a:pPr algn="ctr"/>
            <a:r>
              <a:rPr lang="en-US" sz="1000" dirty="0">
                <a:solidFill>
                  <a:srgbClr val="FF0000"/>
                </a:solidFill>
                <a:latin typeface="Franklin Gothic Book" panose="020B0503020102020204" pitchFamily="34" charset="0"/>
              </a:rPr>
              <a:t>Unit IG Office</a:t>
            </a:r>
          </a:p>
          <a:p>
            <a:pPr algn="ctr"/>
            <a:r>
              <a:rPr lang="en-US" sz="1000" dirty="0">
                <a:solidFill>
                  <a:srgbClr val="FF0000"/>
                </a:solidFill>
                <a:latin typeface="Franklin Gothic Book" panose="020B0503020102020204" pitchFamily="34" charset="0"/>
              </a:rPr>
              <a:t>Building 1234</a:t>
            </a:r>
          </a:p>
          <a:p>
            <a:pPr algn="ctr"/>
            <a:r>
              <a:rPr lang="en-US" sz="1000" dirty="0">
                <a:solidFill>
                  <a:srgbClr val="FF0000"/>
                </a:solidFill>
                <a:latin typeface="Franklin Gothic Book" panose="020B0503020102020204" pitchFamily="34" charset="0"/>
              </a:rPr>
              <a:t>Hooah Drive</a:t>
            </a:r>
          </a:p>
          <a:p>
            <a:pPr algn="ctr"/>
            <a:r>
              <a:rPr lang="en-US" sz="1000" dirty="0">
                <a:solidFill>
                  <a:srgbClr val="FF0000"/>
                </a:solidFill>
                <a:latin typeface="Franklin Gothic Book" panose="020B0503020102020204" pitchFamily="34" charset="0"/>
              </a:rPr>
              <a:t>Fort Swampy LA 55555</a:t>
            </a:r>
          </a:p>
          <a:p>
            <a:pPr algn="ctr"/>
            <a:r>
              <a:rPr lang="en-US" sz="1000" dirty="0">
                <a:solidFill>
                  <a:srgbClr val="FF0000"/>
                </a:solidFill>
                <a:latin typeface="Franklin Gothic Book" panose="020B0503020102020204" pitchFamily="34" charset="0"/>
              </a:rPr>
              <a:t>Unit IG Website</a:t>
            </a:r>
          </a:p>
          <a:p>
            <a:pPr algn="ctr"/>
            <a:r>
              <a:rPr lang="en-US" sz="1000" dirty="0">
                <a:solidFill>
                  <a:srgbClr val="FF0000"/>
                </a:solidFill>
                <a:latin typeface="Franklin Gothic Book" panose="020B0503020102020204" pitchFamily="34" charset="0"/>
              </a:rPr>
              <a:t>http:\IG-bla-bla-bla.mil</a:t>
            </a:r>
          </a:p>
          <a:p>
            <a:pPr algn="ctr"/>
            <a:r>
              <a:rPr lang="en-US" sz="1000" dirty="0">
                <a:solidFill>
                  <a:srgbClr val="FF0000"/>
                </a:solidFill>
                <a:latin typeface="Franklin Gothic Book" panose="020B0503020102020204" pitchFamily="34" charset="0"/>
              </a:rPr>
              <a:t>Unit IG Office Email</a:t>
            </a:r>
          </a:p>
          <a:p>
            <a:pPr algn="ctr"/>
            <a:r>
              <a:rPr lang="en-US" sz="1000" dirty="0">
                <a:solidFill>
                  <a:srgbClr val="FF0000"/>
                </a:solidFill>
                <a:latin typeface="Franklin Gothic Book" panose="020B0503020102020204" pitchFamily="34" charset="0"/>
              </a:rPr>
              <a:t>IG-bla-bla@mail.mil</a:t>
            </a:r>
          </a:p>
          <a:p>
            <a:pPr algn="ctr"/>
            <a:r>
              <a:rPr lang="en-US" sz="1000" dirty="0">
                <a:solidFill>
                  <a:srgbClr val="FF0000"/>
                </a:solidFill>
                <a:latin typeface="Franklin Gothic Book" panose="020B0503020102020204" pitchFamily="34" charset="0"/>
              </a:rPr>
              <a:t>Unit IG Hotline</a:t>
            </a:r>
          </a:p>
          <a:p>
            <a:pPr algn="ctr"/>
            <a:r>
              <a:rPr lang="en-US" sz="1000" dirty="0">
                <a:solidFill>
                  <a:srgbClr val="FF0000"/>
                </a:solidFill>
                <a:latin typeface="Franklin Gothic Book" panose="020B0503020102020204" pitchFamily="34" charset="0"/>
              </a:rPr>
              <a:t>555-555-5555</a:t>
            </a:r>
          </a:p>
          <a:p>
            <a:pPr algn="ctr"/>
            <a:r>
              <a:rPr lang="en-US" sz="1000" dirty="0">
                <a:solidFill>
                  <a:srgbClr val="FF0000"/>
                </a:solidFill>
                <a:latin typeface="Franklin Gothic Book" panose="020B0503020102020204" pitchFamily="34" charset="0"/>
              </a:rPr>
              <a:t>Unit IG Office</a:t>
            </a:r>
          </a:p>
          <a:p>
            <a:pPr algn="ctr"/>
            <a:r>
              <a:rPr lang="en-US" sz="1000" dirty="0">
                <a:solidFill>
                  <a:srgbClr val="FF0000"/>
                </a:solidFill>
                <a:latin typeface="Franklin Gothic Book" panose="020B0503020102020204" pitchFamily="34" charset="0"/>
              </a:rPr>
              <a:t>555-555-5555</a:t>
            </a: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13746" y="1969930"/>
            <a:ext cx="1268494" cy="1257201"/>
          </a:xfrm>
          <a:prstGeom prst="rect">
            <a:avLst/>
          </a:prstGeom>
        </p:spPr>
      </p:pic>
    </p:spTree>
    <p:extLst>
      <p:ext uri="{BB962C8B-B14F-4D97-AF65-F5344CB8AC3E}">
        <p14:creationId xmlns:p14="http://schemas.microsoft.com/office/powerpoint/2010/main" val="38135242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A27081AA91AEF459764F9BACC3DFA0C" ma:contentTypeVersion="5" ma:contentTypeDescription="Create a new document." ma:contentTypeScope="" ma:versionID="1c3df8a043040c19ffd15185ea4b0013">
  <xsd:schema xmlns:xsd="http://www.w3.org/2001/XMLSchema" xmlns:xs="http://www.w3.org/2001/XMLSchema" xmlns:p="http://schemas.microsoft.com/office/2006/metadata/properties" xmlns:ns2="05119671-51af-4a0f-aa50-c9bd38c9d9e8" targetNamespace="http://schemas.microsoft.com/office/2006/metadata/properties" ma:root="true" ma:fieldsID="60f4caa02a0d2850466cd08df17d588f" ns2:_="">
    <xsd:import namespace="05119671-51af-4a0f-aa50-c9bd38c9d9e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119671-51af-4a0f-aa50-c9bd38c9d9e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7C99B22-EF19-4D63-970C-AD43BEE97BD6}">
  <ds:schemaRefs>
    <ds:schemaRef ds:uri="http://schemas.microsoft.com/sharepoint/v3/contenttype/forms"/>
  </ds:schemaRefs>
</ds:datastoreItem>
</file>

<file path=customXml/itemProps2.xml><?xml version="1.0" encoding="utf-8"?>
<ds:datastoreItem xmlns:ds="http://schemas.openxmlformats.org/officeDocument/2006/customXml" ds:itemID="{185B79DC-D2CB-43D6-8D8E-814D12F572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119671-51af-4a0f-aa50-c9bd38c9d9e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4ECA041-1EAF-4B39-827F-278B7B9AEE21}">
  <ds:schemaRefs>
    <ds:schemaRef ds:uri="http://purl.org/dc/elements/1.1/"/>
    <ds:schemaRef ds:uri="http://schemas.microsoft.com/office/2006/metadata/properties"/>
    <ds:schemaRef ds:uri="ee8c200f-5b40-4309-82ff-5af4db5b0849"/>
    <ds:schemaRef ds:uri="http://schemas.microsoft.com/office/infopath/2007/PartnerControls"/>
    <ds:schemaRef ds:uri="http://purl.org/dc/terms/"/>
    <ds:schemaRef ds:uri="32f94c2b-91d4-4dee-b3cf-a7f11ef279e0"/>
    <ds:schemaRef ds:uri="http://schemas.microsoft.com/office/2006/documentManagement/type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22401</TotalTime>
  <Words>869</Words>
  <Application>Microsoft Office PowerPoint</Application>
  <PresentationFormat>Letter Paper (8.5x11 in)</PresentationFormat>
  <Paragraphs>116</Paragraphs>
  <Slides>2</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Arial</vt:lpstr>
      <vt:lpstr>Calibri</vt:lpstr>
      <vt:lpstr>Calibri Light</vt:lpstr>
      <vt:lpstr>Courier New</vt:lpstr>
      <vt:lpstr>Elephant</vt:lpstr>
      <vt:lpstr>Franklin Gothic Book</vt:lpstr>
      <vt:lpstr>Franklin Gothic Demi</vt:lpstr>
      <vt:lpstr>Times New Roman</vt:lpstr>
      <vt:lpstr>Office Theme</vt:lpstr>
      <vt:lpstr>PowerPoint Presentation</vt:lpstr>
      <vt:lpstr>PowerPoint Presentation</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Ruyle, Thomas M CIV HQDA DAIG</cp:lastModifiedBy>
  <cp:revision>490</cp:revision>
  <cp:lastPrinted>2022-04-20T18:55:42Z</cp:lastPrinted>
  <dcterms:created xsi:type="dcterms:W3CDTF">2017-02-16T17:34:53Z</dcterms:created>
  <dcterms:modified xsi:type="dcterms:W3CDTF">2022-06-10T18:39:33Z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0x010100DA27081AA91AEF459764F9BACC3DFA0C</vt:lpwstr>
  </property>
  <property fmtid="{D5CDD505-2E9C-101B-9397-08002B2CF9AE}" pid="3" name="_dlc_DocIdItemGuid">
    <vt:lpwstr>5323c51f-777e-4ab3-a39f-b2a60f16ddbb</vt:lpwstr>
  </property>
</Properties>
</file>